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88" r:id="rId3"/>
    <p:sldId id="286" r:id="rId4"/>
    <p:sldId id="290" r:id="rId5"/>
    <p:sldId id="291" r:id="rId6"/>
    <p:sldId id="292" r:id="rId7"/>
    <p:sldId id="293" r:id="rId8"/>
    <p:sldId id="28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7457F3-4A28-4359-BC30-846E23918FA8}" v="705" dt="2024-10-01T13:15:33.4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BE4BB6-3D43-4F22-B87C-561F48842E2E}" type="doc">
      <dgm:prSet loTypeId="urn:microsoft.com/office/officeart/2005/8/layout/cycle8" loCatId="cycle" qsTypeId="urn:microsoft.com/office/officeart/2005/8/quickstyle/simple1" qsCatId="simple" csTypeId="urn:microsoft.com/office/officeart/2005/8/colors/accent5_2" csCatId="accent5"/>
      <dgm:spPr/>
      <dgm:t>
        <a:bodyPr/>
        <a:lstStyle/>
        <a:p>
          <a:endParaRPr lang="en-GB"/>
        </a:p>
      </dgm:t>
    </dgm:pt>
    <dgm:pt modelId="{33F2F205-D1D3-4E04-8C36-4C7F28723653}" type="pres">
      <dgm:prSet presAssocID="{A3BE4BB6-3D43-4F22-B87C-561F48842E2E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</dgm:ptLst>
  <dgm:cxnLst>
    <dgm:cxn modelId="{13D2F504-BB43-44EF-91E1-4EB241C8CB60}" type="presOf" srcId="{A3BE4BB6-3D43-4F22-B87C-561F48842E2E}" destId="{33F2F205-D1D3-4E04-8C36-4C7F28723653}" srcOrd="0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635FD0-20BB-66A3-4040-4068D8D9A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595188A-9BFB-DF94-B364-F7E981D7F4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1217D93-9E93-CC9B-042D-49AE8809E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12AB-5FA1-487E-838A-B2CE1CFB49A1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E97AF92-2B56-3EC6-C52D-E3DC2C4FA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DC4768-840F-58B9-F4A9-8116DB111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7A27-7044-4923-AC53-E531AC8A7A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112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AF9621-D172-4893-8CD7-1C8164D95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D1A759D-1052-3736-3144-EF708E8CB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356EEA-494C-3007-9D9F-959DD4BCE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12AB-5FA1-487E-838A-B2CE1CFB49A1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2F0B3CD-F4CD-D31C-45A9-5072EBF07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8EF24EA-285F-7400-7B0A-A4799AE64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7A27-7044-4923-AC53-E531AC8A7A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718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2655FF-2A64-61EF-BD85-AFB567159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4BA655A-9B9B-68B6-BE46-15E453FE8C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C09D099-15BC-34E7-B929-D37581FBF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12AB-5FA1-487E-838A-B2CE1CFB49A1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8D25931-5C39-FF0C-7902-A19913DE9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35AE4A8-5EBB-F1FD-7154-17D73C373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7A27-7044-4923-AC53-E531AC8A7A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949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D5009E-54DA-CECF-1C0F-DDABCBB7D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F23540-5775-61B6-7BF1-14FC295AB9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86FEA15-B0D3-B4B1-7DB4-9638A61AA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46ECEB8-AF3B-80D1-AF62-20550E42E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12AB-5FA1-487E-838A-B2CE1CFB49A1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82E50D5-D488-47E0-4878-E5F1F2FB7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F14AA97-DD12-FD30-8993-4956872C1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7A27-7044-4923-AC53-E531AC8A7A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529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7805AD-3031-8C48-765A-95A772119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847A8AE-95CB-8863-D53E-C354099588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870FBA8-9607-9C3C-CCDA-B46B87E761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BC53672-66CC-5E4B-7058-9DB38886DE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11A6EE8-A94F-CD5D-A2BE-6F7FE1BC74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149D310-989F-4E05-DB4E-4371BE14F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12AB-5FA1-487E-838A-B2CE1CFB49A1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00CC8B5-AEB4-669A-1FDB-730E9B11C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A9FB94F-C735-E765-3FD6-15F26F6B3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7A27-7044-4923-AC53-E531AC8A7A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582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7368B2-A5C5-5108-230E-E4B7E043F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3273191-D7F9-DBE9-EADE-3FE9F56E3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12AB-5FA1-487E-838A-B2CE1CFB49A1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17B81E9-CF19-F7F7-2926-120EF3DC4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20D2DC1-D2BF-AA39-11E6-593BB376F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7A27-7044-4923-AC53-E531AC8A7A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72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34647923-F0C3-C83E-8AEE-1D324EDF3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12AB-5FA1-487E-838A-B2CE1CFB49A1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EBB416A1-FAD6-C814-1480-080B21A3E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1D28BA9-05C7-30F1-6B9B-6AC92075B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7A27-7044-4923-AC53-E531AC8A7A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954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EFD1E0-4A07-8A17-2F60-E676950D5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D87A89-7316-1F62-7FB9-A5C35C5B6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6D8802F-FD72-C9DF-E7CF-73A7DA5F98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7CC6C7A-CA22-6455-673D-8FF93498F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12AB-5FA1-487E-838A-B2CE1CFB49A1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2E13F79-C8F5-7A12-F980-7554867F6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AB22BD7-8413-1557-D415-9AFF3F565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7A27-7044-4923-AC53-E531AC8A7A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46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E664D9-5070-0ED1-EC73-A19AFED5A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159313A-FA18-3468-0399-EBC4FEE555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E946FC6-E530-EAC9-1089-F296DEA19B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50A7C81-1CC6-D3F2-E9F2-A4FABD071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12AB-5FA1-487E-838A-B2CE1CFB49A1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95BCA92-3B9C-4E4D-F421-A23FD56C5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7FB7463-BA8E-D905-79B1-45AAA8E5A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7A27-7044-4923-AC53-E531AC8A7A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568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419D17-B64C-6F01-DEE5-FD09EE16B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37B2EE2-96E0-FB7B-934F-8ED22BF520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2A1F428-8F3F-CD17-2D1F-71B1C3AC6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12AB-5FA1-487E-838A-B2CE1CFB49A1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67702F2-A825-EAB4-E87B-AF5B05785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BEF04BE-D6A2-DD4C-E596-7C7CF600E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7A27-7044-4923-AC53-E531AC8A7A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83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ED1E982-4FC2-A69C-3873-29452F8F86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65B2455-9F3B-F833-2ADD-0899CC118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BCD3123-2E63-E89F-642F-AE449D4F2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12AB-5FA1-487E-838A-B2CE1CFB49A1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4278243-6771-8E63-237A-FF401DC25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3085E6C-F878-F168-A868-A85DABA26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7A27-7044-4923-AC53-E531AC8A7A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823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351B232-D7C2-21AB-1321-959AAA581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371196D-E1C5-7B49-0D9C-18FFFD8067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3BD7DC-7014-A2D6-A574-17380C30D6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E212AB-5FA1-487E-838A-B2CE1CFB49A1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0A4BA5F-8F9D-D6B2-2443-4E6BCBA678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C7789F0-9038-6C8A-64B5-30C0515148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A7A27-7044-4923-AC53-E531AC8A7A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581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FDD970B3-2F62-A7B0-461C-3582432F87A3}"/>
              </a:ext>
            </a:extLst>
          </p:cNvPr>
          <p:cNvGrpSpPr/>
          <p:nvPr/>
        </p:nvGrpSpPr>
        <p:grpSpPr>
          <a:xfrm>
            <a:off x="348929" y="187746"/>
            <a:ext cx="2700000" cy="1126521"/>
            <a:chOff x="284813" y="178139"/>
            <a:chExt cx="2700000" cy="112652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C66507BC-992D-720F-8E8F-C3AAD3B3BC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813" y="178139"/>
              <a:ext cx="2700000" cy="10905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9ADEEE17-6091-9C3B-095C-684A9DFA73F9}"/>
                </a:ext>
              </a:extLst>
            </p:cNvPr>
            <p:cNvSpPr txBox="1"/>
            <p:nvPr/>
          </p:nvSpPr>
          <p:spPr>
            <a:xfrm>
              <a:off x="298359" y="1027661"/>
              <a:ext cx="23977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solidFill>
                    <a:srgbClr val="2F275A"/>
                  </a:solidFill>
                  <a:latin typeface="Bahnschrift Light" panose="020B0502040204020203" pitchFamily="34" charset="0"/>
                  <a:cs typeface="Aparajita" panose="020B0502040204020203" pitchFamily="18" charset="0"/>
                </a:rPr>
                <a:t>DATA SERVICES 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C68D5DDC-A0C7-8B82-B4A2-DC0A37EA0BC3}"/>
              </a:ext>
            </a:extLst>
          </p:cNvPr>
          <p:cNvGrpSpPr/>
          <p:nvPr/>
        </p:nvGrpSpPr>
        <p:grpSpPr>
          <a:xfrm>
            <a:off x="0" y="6115807"/>
            <a:ext cx="12192000" cy="526160"/>
            <a:chOff x="0" y="6115807"/>
            <a:chExt cx="12192000" cy="52616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xmlns="" id="{71253EB4-FE2D-ADB7-3332-E7A50C5B38F0}"/>
                </a:ext>
              </a:extLst>
            </p:cNvPr>
            <p:cNvCxnSpPr>
              <a:cxnSpLocks/>
            </p:cNvCxnSpPr>
            <p:nvPr/>
          </p:nvCxnSpPr>
          <p:spPr>
            <a:xfrm>
              <a:off x="401003" y="6115807"/>
              <a:ext cx="11389993" cy="0"/>
            </a:xfrm>
            <a:prstGeom prst="line">
              <a:avLst/>
            </a:prstGeom>
            <a:ln w="19050">
              <a:solidFill>
                <a:srgbClr val="A783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C5943A56-5399-C9AF-FD98-F0166F9E425A}"/>
                </a:ext>
              </a:extLst>
            </p:cNvPr>
            <p:cNvSpPr txBox="1"/>
            <p:nvPr/>
          </p:nvSpPr>
          <p:spPr>
            <a:xfrm>
              <a:off x="0" y="6334190"/>
              <a:ext cx="12192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Strive for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excellence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   </a:t>
              </a:r>
              <a:r>
                <a:rPr lang="en-GB" sz="140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|   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Show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compassion  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 |    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Collaborate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   |    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Respect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others     |     Act with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integrity</a:t>
              </a:r>
              <a:endParaRPr lang="en-GB" sz="1400" b="1" dirty="0">
                <a:solidFill>
                  <a:srgbClr val="281E6B"/>
                </a:solidFill>
                <a:latin typeface="Arial Nova" panose="020B0504020202020204" pitchFamily="34" charset="0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E1C8930-1DA0-ED3C-4C0C-D9D4FE2257CA}"/>
              </a:ext>
            </a:extLst>
          </p:cNvPr>
          <p:cNvSpPr/>
          <p:nvPr/>
        </p:nvSpPr>
        <p:spPr>
          <a:xfrm>
            <a:off x="532852" y="1565070"/>
            <a:ext cx="10407056" cy="387798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Contact Management System </a:t>
            </a:r>
          </a:p>
          <a:p>
            <a:r>
              <a:rPr lang="en-US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The Pension Board </a:t>
            </a:r>
          </a:p>
          <a:p>
            <a:r>
              <a:rPr lang="en-US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Retirement Officer Development</a:t>
            </a:r>
          </a:p>
          <a:p>
            <a:pPr algn="ctr"/>
            <a:endParaRPr lang="en-US" sz="5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endParaRPr lang="en-US" sz="5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r>
              <a:rPr lang="en-US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Fraser McNish – Director of Data Services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04A2651-F8C6-CCC1-8505-E92E6F876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9135" y="3613005"/>
            <a:ext cx="3564191" cy="167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657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DC2C3AC-576B-A8D6-CF4A-8F89EE38B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962C03E9-7699-8608-A0C1-FCB6FA8C0B43}"/>
              </a:ext>
            </a:extLst>
          </p:cNvPr>
          <p:cNvGrpSpPr/>
          <p:nvPr/>
        </p:nvGrpSpPr>
        <p:grpSpPr>
          <a:xfrm>
            <a:off x="284813" y="178139"/>
            <a:ext cx="2700000" cy="1126521"/>
            <a:chOff x="284813" y="178139"/>
            <a:chExt cx="2700000" cy="112652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D3075CDD-DF7E-AE1E-7C0B-674CB5487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813" y="178139"/>
              <a:ext cx="2700000" cy="10905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63423B49-CD80-F618-DBCE-4DAFDF524B7D}"/>
                </a:ext>
              </a:extLst>
            </p:cNvPr>
            <p:cNvSpPr txBox="1"/>
            <p:nvPr/>
          </p:nvSpPr>
          <p:spPr>
            <a:xfrm>
              <a:off x="298359" y="1027661"/>
              <a:ext cx="23977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solidFill>
                    <a:srgbClr val="2F275A"/>
                  </a:solidFill>
                  <a:latin typeface="Bahnschrift Light" panose="020B0502040204020203" pitchFamily="34" charset="0"/>
                  <a:cs typeface="Aparajita" panose="020B0502040204020203" pitchFamily="18" charset="0"/>
                </a:rPr>
                <a:t>DATA SERVICES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B6E64DFD-370E-F4A7-3690-62B027EF9905}"/>
              </a:ext>
            </a:extLst>
          </p:cNvPr>
          <p:cNvGrpSpPr/>
          <p:nvPr/>
        </p:nvGrpSpPr>
        <p:grpSpPr>
          <a:xfrm>
            <a:off x="0" y="6030636"/>
            <a:ext cx="12192000" cy="526160"/>
            <a:chOff x="0" y="6115807"/>
            <a:chExt cx="12192000" cy="52616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xmlns="" id="{CF4AA302-6A38-36BA-E895-071DE45E615F}"/>
                </a:ext>
              </a:extLst>
            </p:cNvPr>
            <p:cNvCxnSpPr>
              <a:cxnSpLocks/>
            </p:cNvCxnSpPr>
            <p:nvPr/>
          </p:nvCxnSpPr>
          <p:spPr>
            <a:xfrm>
              <a:off x="401003" y="6115807"/>
              <a:ext cx="11389993" cy="0"/>
            </a:xfrm>
            <a:prstGeom prst="line">
              <a:avLst/>
            </a:prstGeom>
            <a:ln w="19050">
              <a:solidFill>
                <a:srgbClr val="A783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0FE2BB06-EE40-9B77-8B1F-090371A041A5}"/>
                </a:ext>
              </a:extLst>
            </p:cNvPr>
            <p:cNvSpPr txBox="1"/>
            <p:nvPr/>
          </p:nvSpPr>
          <p:spPr>
            <a:xfrm>
              <a:off x="0" y="6334190"/>
              <a:ext cx="12192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Strive for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excellence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   </a:t>
              </a:r>
              <a:r>
                <a:rPr lang="en-GB" sz="140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|   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Show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compassion  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 |    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Collaborate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   |    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Respect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others     |     Act with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integrity</a:t>
              </a:r>
              <a:endParaRPr lang="en-GB" sz="1400" b="1" dirty="0">
                <a:solidFill>
                  <a:srgbClr val="281E6B"/>
                </a:solidFill>
                <a:latin typeface="Arial Nova" panose="020B0504020202020204" pitchFamily="34" charset="0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FBD762F2-78A4-400D-E18B-1FAA7FF3D565}"/>
              </a:ext>
            </a:extLst>
          </p:cNvPr>
          <p:cNvSpPr/>
          <p:nvPr/>
        </p:nvSpPr>
        <p:spPr>
          <a:xfrm>
            <a:off x="4489367" y="193076"/>
            <a:ext cx="73016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Introduction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F7EEDBC-59A9-6F6C-A6EE-76C3E0D8F1B0}"/>
              </a:ext>
            </a:extLst>
          </p:cNvPr>
          <p:cNvSpPr txBox="1"/>
          <p:nvPr/>
        </p:nvSpPr>
        <p:spPr>
          <a:xfrm>
            <a:off x="624949" y="1560848"/>
            <a:ext cx="699285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Fraser McNish </a:t>
            </a:r>
            <a:r>
              <a:rPr lang="en-GB" sz="2400" dirty="0"/>
              <a:t>– Director of Data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Data Services is </a:t>
            </a:r>
            <a:r>
              <a:rPr lang="en-GB" sz="2400" b="1" dirty="0"/>
              <a:t>a new team </a:t>
            </a:r>
            <a:r>
              <a:rPr lang="en-GB" sz="2400" dirty="0"/>
              <a:t>brining systems, data collection, analysis &amp; governance into one team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I have been working within the </a:t>
            </a:r>
            <a:r>
              <a:rPr lang="en-GB" sz="2400" b="1" dirty="0"/>
              <a:t>CofE for 24 </a:t>
            </a:r>
            <a:r>
              <a:rPr lang="en-GB" sz="2400" dirty="0"/>
              <a:t>years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Majority of that time in the </a:t>
            </a:r>
            <a:r>
              <a:rPr lang="en-GB" sz="2400" b="1" dirty="0"/>
              <a:t>Diocese of Southwell &amp; Nottingham</a:t>
            </a:r>
            <a:r>
              <a:rPr lang="en-GB" sz="2400" dirty="0"/>
              <a:t> with a theme of technology &amp;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The Last three years </a:t>
            </a:r>
            <a:r>
              <a:rPr lang="en-GB" sz="2400" dirty="0"/>
              <a:t>in my role shaping the Data Services team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I was </a:t>
            </a:r>
            <a:r>
              <a:rPr lang="en-GB" sz="2400" b="1" dirty="0"/>
              <a:t>seconded to the National Church </a:t>
            </a:r>
            <a:r>
              <a:rPr lang="en-GB" sz="2400" dirty="0"/>
              <a:t>a day a week to lead the CMS Project </a:t>
            </a:r>
          </a:p>
          <a:p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03C7023F-2F14-EE97-53DA-F057BB8C30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8724" y="1809509"/>
            <a:ext cx="4094460" cy="374640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04B1FFE-470F-1789-1FCF-66331AA31DAE}"/>
              </a:ext>
            </a:extLst>
          </p:cNvPr>
          <p:cNvSpPr txBox="1"/>
          <p:nvPr/>
        </p:nvSpPr>
        <p:spPr>
          <a:xfrm>
            <a:off x="9129044" y="1638027"/>
            <a:ext cx="21814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Data Services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758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45F5CBE-3CE8-8A53-A615-59CE4E522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ADCD5708-1F8D-EB0F-DCB6-379EE0958C18}"/>
              </a:ext>
            </a:extLst>
          </p:cNvPr>
          <p:cNvGrpSpPr/>
          <p:nvPr/>
        </p:nvGrpSpPr>
        <p:grpSpPr>
          <a:xfrm>
            <a:off x="284813" y="178139"/>
            <a:ext cx="2700000" cy="1126521"/>
            <a:chOff x="284813" y="178139"/>
            <a:chExt cx="2700000" cy="112652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F9BE35BA-5D2F-E56F-133E-1B7B94DEB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813" y="178139"/>
              <a:ext cx="2700000" cy="10905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CCC3CDFB-D3BD-7DDC-470E-5D5D6BA8F30B}"/>
                </a:ext>
              </a:extLst>
            </p:cNvPr>
            <p:cNvSpPr txBox="1"/>
            <p:nvPr/>
          </p:nvSpPr>
          <p:spPr>
            <a:xfrm>
              <a:off x="298359" y="1027661"/>
              <a:ext cx="23977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solidFill>
                    <a:srgbClr val="2F275A"/>
                  </a:solidFill>
                  <a:latin typeface="Bahnschrift Light" panose="020B0502040204020203" pitchFamily="34" charset="0"/>
                  <a:cs typeface="Aparajita" panose="020B0502040204020203" pitchFamily="18" charset="0"/>
                </a:rPr>
                <a:t>DATA SERVICES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A208C6E7-9E7E-9458-9226-E031C25CDBA9}"/>
              </a:ext>
            </a:extLst>
          </p:cNvPr>
          <p:cNvGrpSpPr/>
          <p:nvPr/>
        </p:nvGrpSpPr>
        <p:grpSpPr>
          <a:xfrm>
            <a:off x="0" y="6030636"/>
            <a:ext cx="12192000" cy="526160"/>
            <a:chOff x="0" y="6115807"/>
            <a:chExt cx="12192000" cy="52616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xmlns="" id="{0790D9E4-69A7-22A5-6280-B77F55BA3A2B}"/>
                </a:ext>
              </a:extLst>
            </p:cNvPr>
            <p:cNvCxnSpPr>
              <a:cxnSpLocks/>
            </p:cNvCxnSpPr>
            <p:nvPr/>
          </p:nvCxnSpPr>
          <p:spPr>
            <a:xfrm>
              <a:off x="401003" y="6115807"/>
              <a:ext cx="11389993" cy="0"/>
            </a:xfrm>
            <a:prstGeom prst="line">
              <a:avLst/>
            </a:prstGeom>
            <a:ln w="19050">
              <a:solidFill>
                <a:srgbClr val="A783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F988BF32-261D-634B-B117-920836EF412D}"/>
                </a:ext>
              </a:extLst>
            </p:cNvPr>
            <p:cNvSpPr txBox="1"/>
            <p:nvPr/>
          </p:nvSpPr>
          <p:spPr>
            <a:xfrm>
              <a:off x="0" y="6334190"/>
              <a:ext cx="12192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Strive for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excellence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   </a:t>
              </a:r>
              <a:r>
                <a:rPr lang="en-GB" sz="140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|   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Show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compassion  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 |    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Collaborate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   |    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Respect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others     |     Act with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integrity</a:t>
              </a:r>
              <a:endParaRPr lang="en-GB" sz="1400" b="1" dirty="0">
                <a:solidFill>
                  <a:srgbClr val="281E6B"/>
                </a:solidFill>
                <a:latin typeface="Arial Nova" panose="020B0504020202020204" pitchFamily="34" charset="0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C3225E28-78CF-C393-CF22-7F5ADBC900C1}"/>
              </a:ext>
            </a:extLst>
          </p:cNvPr>
          <p:cNvSpPr/>
          <p:nvPr/>
        </p:nvSpPr>
        <p:spPr>
          <a:xfrm>
            <a:off x="2247439" y="223453"/>
            <a:ext cx="964620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4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What is CMS?</a:t>
            </a:r>
            <a:endParaRPr lang="en-US" sz="4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8552DA64-A101-5A48-0126-E41A64FEA276}"/>
              </a:ext>
            </a:extLst>
          </p:cNvPr>
          <p:cNvSpPr/>
          <p:nvPr/>
        </p:nvSpPr>
        <p:spPr>
          <a:xfrm>
            <a:off x="1497239" y="1903972"/>
            <a:ext cx="8700052" cy="131196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Contact Management System </a:t>
            </a:r>
          </a:p>
          <a:p>
            <a:pPr algn="ctr"/>
            <a:r>
              <a:rPr lang="en-GB" dirty="0"/>
              <a:t>(A Database)</a:t>
            </a:r>
          </a:p>
          <a:p>
            <a:pPr algn="ctr"/>
            <a:r>
              <a:rPr lang="en-GB" b="1" dirty="0"/>
              <a:t>PEOPLE  PLACES &amp; ROLES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6FBD37DA-5E21-0743-1116-CD83FD9894C2}"/>
              </a:ext>
            </a:extLst>
          </p:cNvPr>
          <p:cNvGrpSpPr/>
          <p:nvPr/>
        </p:nvGrpSpPr>
        <p:grpSpPr>
          <a:xfrm>
            <a:off x="2610421" y="3452853"/>
            <a:ext cx="6678663" cy="726001"/>
            <a:chOff x="2067339" y="3703983"/>
            <a:chExt cx="6678663" cy="726001"/>
          </a:xfrm>
          <a:solidFill>
            <a:srgbClr val="7030A0"/>
          </a:solidFill>
        </p:grpSpPr>
        <p:sp>
          <p:nvSpPr>
            <p:cNvPr id="11" name="Isosceles Triangle 10">
              <a:extLst>
                <a:ext uri="{FF2B5EF4-FFF2-40B4-BE49-F238E27FC236}">
                  <a16:creationId xmlns:a16="http://schemas.microsoft.com/office/drawing/2014/main" xmlns="" id="{FD18E121-A094-9BB0-23D1-C4817F8E9FA7}"/>
                </a:ext>
              </a:extLst>
            </p:cNvPr>
            <p:cNvSpPr/>
            <p:nvPr/>
          </p:nvSpPr>
          <p:spPr>
            <a:xfrm>
              <a:off x="2067339" y="3703983"/>
              <a:ext cx="834887" cy="722238"/>
            </a:xfrm>
            <a:prstGeom prst="triangl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xmlns="" id="{8B48A0FC-805D-44BC-817A-58D69B1FC1F2}"/>
                </a:ext>
              </a:extLst>
            </p:cNvPr>
            <p:cNvSpPr/>
            <p:nvPr/>
          </p:nvSpPr>
          <p:spPr>
            <a:xfrm>
              <a:off x="2902520" y="3703983"/>
              <a:ext cx="834887" cy="722238"/>
            </a:xfrm>
            <a:prstGeom prst="triangl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xmlns="" id="{669162F6-CB42-1EE4-F659-E1D1635F13FE}"/>
                </a:ext>
              </a:extLst>
            </p:cNvPr>
            <p:cNvSpPr/>
            <p:nvPr/>
          </p:nvSpPr>
          <p:spPr>
            <a:xfrm>
              <a:off x="3737407" y="3707746"/>
              <a:ext cx="834887" cy="722238"/>
            </a:xfrm>
            <a:prstGeom prst="triangl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xmlns="" id="{360806C3-502E-2397-59F8-DC18294EACD0}"/>
                </a:ext>
              </a:extLst>
            </p:cNvPr>
            <p:cNvSpPr/>
            <p:nvPr/>
          </p:nvSpPr>
          <p:spPr>
            <a:xfrm>
              <a:off x="4572588" y="3707746"/>
              <a:ext cx="834887" cy="722238"/>
            </a:xfrm>
            <a:prstGeom prst="triangl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xmlns="" id="{F2C152D2-5676-EF5E-60D8-B696AB332D9B}"/>
                </a:ext>
              </a:extLst>
            </p:cNvPr>
            <p:cNvSpPr/>
            <p:nvPr/>
          </p:nvSpPr>
          <p:spPr>
            <a:xfrm>
              <a:off x="5407181" y="3703983"/>
              <a:ext cx="834887" cy="722238"/>
            </a:xfrm>
            <a:prstGeom prst="triangl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xmlns="" id="{5B2B624D-8796-BA24-FF22-E50FB96BF6DE}"/>
                </a:ext>
              </a:extLst>
            </p:cNvPr>
            <p:cNvSpPr/>
            <p:nvPr/>
          </p:nvSpPr>
          <p:spPr>
            <a:xfrm>
              <a:off x="6242362" y="3703983"/>
              <a:ext cx="834887" cy="722238"/>
            </a:xfrm>
            <a:prstGeom prst="triangl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xmlns="" id="{BC915658-09A2-9AA0-EFB1-DF7FAB04232F}"/>
                </a:ext>
              </a:extLst>
            </p:cNvPr>
            <p:cNvSpPr/>
            <p:nvPr/>
          </p:nvSpPr>
          <p:spPr>
            <a:xfrm>
              <a:off x="7075934" y="3703983"/>
              <a:ext cx="834887" cy="722238"/>
            </a:xfrm>
            <a:prstGeom prst="triangl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xmlns="" id="{D1092967-86FE-969C-F628-D4B0C2F04542}"/>
                </a:ext>
              </a:extLst>
            </p:cNvPr>
            <p:cNvSpPr/>
            <p:nvPr/>
          </p:nvSpPr>
          <p:spPr>
            <a:xfrm>
              <a:off x="7911115" y="3703983"/>
              <a:ext cx="834887" cy="722238"/>
            </a:xfrm>
            <a:prstGeom prst="triangl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AE3B74A5-DFAD-94EA-BFE8-509ECF515FC3}"/>
              </a:ext>
            </a:extLst>
          </p:cNvPr>
          <p:cNvSpPr txBox="1"/>
          <p:nvPr/>
        </p:nvSpPr>
        <p:spPr>
          <a:xfrm>
            <a:off x="3027864" y="4234303"/>
            <a:ext cx="5634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34/42 Dioceses using this one platform – 3 Joining in 2025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6F4726BE-DE84-8495-9B1B-00790831A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5343" y="2050591"/>
            <a:ext cx="2105051" cy="99217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6EB70443-0F8F-7BEE-C9C6-34FE33A306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2151" y="3730284"/>
            <a:ext cx="237034" cy="36933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29966563-1574-C843-9AE6-F59C2C7670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5049" y="3730284"/>
            <a:ext cx="237034" cy="36933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E9E0D741-D7C6-3CA8-C3C3-8BD43B8784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415" y="3730284"/>
            <a:ext cx="237034" cy="36933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B81CE010-8405-540E-1A90-B5A4B31D20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2987" y="3717287"/>
            <a:ext cx="237034" cy="36933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FED4AA1A-D19E-B307-9763-179AE91401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7874" y="3730284"/>
            <a:ext cx="237034" cy="36933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68718AFD-88D0-E419-25B8-787273E288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4370" y="3744770"/>
            <a:ext cx="237034" cy="36933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71C10616-7243-01A6-E82E-4CA9C83321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0226" y="3734305"/>
            <a:ext cx="237034" cy="36933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76E65D06-A665-61D8-723D-8713FEBE3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3123" y="3744770"/>
            <a:ext cx="237034" cy="36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849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DC2C3AC-576B-A8D6-CF4A-8F89EE38B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962C03E9-7699-8608-A0C1-FCB6FA8C0B43}"/>
              </a:ext>
            </a:extLst>
          </p:cNvPr>
          <p:cNvGrpSpPr/>
          <p:nvPr/>
        </p:nvGrpSpPr>
        <p:grpSpPr>
          <a:xfrm>
            <a:off x="284813" y="178139"/>
            <a:ext cx="2700000" cy="1126521"/>
            <a:chOff x="284813" y="178139"/>
            <a:chExt cx="2700000" cy="112652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D3075CDD-DF7E-AE1E-7C0B-674CB5487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813" y="178139"/>
              <a:ext cx="2700000" cy="10905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63423B49-CD80-F618-DBCE-4DAFDF524B7D}"/>
                </a:ext>
              </a:extLst>
            </p:cNvPr>
            <p:cNvSpPr txBox="1"/>
            <p:nvPr/>
          </p:nvSpPr>
          <p:spPr>
            <a:xfrm>
              <a:off x="298359" y="1027661"/>
              <a:ext cx="23977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solidFill>
                    <a:srgbClr val="2F275A"/>
                  </a:solidFill>
                  <a:latin typeface="Bahnschrift Light" panose="020B0502040204020203" pitchFamily="34" charset="0"/>
                  <a:cs typeface="Aparajita" panose="020B0502040204020203" pitchFamily="18" charset="0"/>
                </a:rPr>
                <a:t>DATA SERVICES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B6E64DFD-370E-F4A7-3690-62B027EF9905}"/>
              </a:ext>
            </a:extLst>
          </p:cNvPr>
          <p:cNvGrpSpPr/>
          <p:nvPr/>
        </p:nvGrpSpPr>
        <p:grpSpPr>
          <a:xfrm>
            <a:off x="0" y="6030636"/>
            <a:ext cx="12192000" cy="526160"/>
            <a:chOff x="0" y="6115807"/>
            <a:chExt cx="12192000" cy="52616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xmlns="" id="{CF4AA302-6A38-36BA-E895-071DE45E615F}"/>
                </a:ext>
              </a:extLst>
            </p:cNvPr>
            <p:cNvCxnSpPr>
              <a:cxnSpLocks/>
            </p:cNvCxnSpPr>
            <p:nvPr/>
          </p:nvCxnSpPr>
          <p:spPr>
            <a:xfrm>
              <a:off x="401003" y="6115807"/>
              <a:ext cx="11389993" cy="0"/>
            </a:xfrm>
            <a:prstGeom prst="line">
              <a:avLst/>
            </a:prstGeom>
            <a:ln w="19050">
              <a:solidFill>
                <a:srgbClr val="A783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0FE2BB06-EE40-9B77-8B1F-090371A041A5}"/>
                </a:ext>
              </a:extLst>
            </p:cNvPr>
            <p:cNvSpPr txBox="1"/>
            <p:nvPr/>
          </p:nvSpPr>
          <p:spPr>
            <a:xfrm>
              <a:off x="0" y="6334190"/>
              <a:ext cx="12192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Strive for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excellence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   </a:t>
              </a:r>
              <a:r>
                <a:rPr lang="en-GB" sz="140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|   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Show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compassion  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 |    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Collaborate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   |    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Respect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others     |     Act with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integrity</a:t>
              </a:r>
              <a:endParaRPr lang="en-GB" sz="1400" b="1" dirty="0">
                <a:solidFill>
                  <a:srgbClr val="281E6B"/>
                </a:solidFill>
                <a:latin typeface="Arial Nova" panose="020B0504020202020204" pitchFamily="34" charset="0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FBD762F2-78A4-400D-E18B-1FAA7FF3D565}"/>
              </a:ext>
            </a:extLst>
          </p:cNvPr>
          <p:cNvSpPr/>
          <p:nvPr/>
        </p:nvSpPr>
        <p:spPr>
          <a:xfrm>
            <a:off x="4489367" y="193076"/>
            <a:ext cx="73016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What is it used for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F7EEDBC-59A9-6F6C-A6EE-76C3E0D8F1B0}"/>
              </a:ext>
            </a:extLst>
          </p:cNvPr>
          <p:cNvSpPr txBox="1"/>
          <p:nvPr/>
        </p:nvSpPr>
        <p:spPr>
          <a:xfrm>
            <a:off x="618371" y="1560848"/>
            <a:ext cx="699285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Who remembers the </a:t>
            </a:r>
            <a:r>
              <a:rPr lang="en-GB" sz="2400" b="1" dirty="0"/>
              <a:t>Diocesan Directory</a:t>
            </a:r>
            <a:r>
              <a:rPr lang="en-GB" sz="2400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Electronic</a:t>
            </a:r>
            <a:r>
              <a:rPr lang="en-GB" sz="2400" dirty="0"/>
              <a:t> Directory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Who is who </a:t>
            </a:r>
            <a:r>
              <a:rPr lang="en-GB" sz="2400" dirty="0"/>
              <a:t>and </a:t>
            </a:r>
            <a:r>
              <a:rPr lang="en-GB" sz="2400" b="1" dirty="0"/>
              <a:t>where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Connected to the source – </a:t>
            </a:r>
            <a:r>
              <a:rPr lang="en-GB" sz="2400" b="1" dirty="0"/>
              <a:t>APCM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Communication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Across </a:t>
            </a:r>
            <a:r>
              <a:rPr lang="en-GB" sz="2400" b="1" dirty="0"/>
              <a:t>all roles </a:t>
            </a:r>
            <a:r>
              <a:rPr lang="en-GB" sz="2400" dirty="0"/>
              <a:t>in the Diocese (Clergy &amp; Laity)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Storing data</a:t>
            </a:r>
            <a:r>
              <a:rPr lang="en-GB" sz="2400" dirty="0"/>
              <a:t> against the Person, Place and Role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Training Records / Safeguarding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DBS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9CDEBBB-5614-E378-86E0-209A1E8AB9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9699" y="3651846"/>
            <a:ext cx="3462310" cy="16318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2377643-0B3A-AF92-09F9-C1105F86A3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5853" y="1310861"/>
            <a:ext cx="1094328" cy="16318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170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DC2C3AC-576B-A8D6-CF4A-8F89EE38B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D38C50AF-31D3-497A-519B-484116BF3EED}"/>
              </a:ext>
            </a:extLst>
          </p:cNvPr>
          <p:cNvSpPr/>
          <p:nvPr/>
        </p:nvSpPr>
        <p:spPr>
          <a:xfrm>
            <a:off x="6696829" y="1557401"/>
            <a:ext cx="4696990" cy="412634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962C03E9-7699-8608-A0C1-FCB6FA8C0B43}"/>
              </a:ext>
            </a:extLst>
          </p:cNvPr>
          <p:cNvGrpSpPr/>
          <p:nvPr/>
        </p:nvGrpSpPr>
        <p:grpSpPr>
          <a:xfrm>
            <a:off x="284813" y="178139"/>
            <a:ext cx="2700000" cy="1126521"/>
            <a:chOff x="284813" y="178139"/>
            <a:chExt cx="2700000" cy="112652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D3075CDD-DF7E-AE1E-7C0B-674CB5487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813" y="178139"/>
              <a:ext cx="2700000" cy="10905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63423B49-CD80-F618-DBCE-4DAFDF524B7D}"/>
                </a:ext>
              </a:extLst>
            </p:cNvPr>
            <p:cNvSpPr txBox="1"/>
            <p:nvPr/>
          </p:nvSpPr>
          <p:spPr>
            <a:xfrm>
              <a:off x="298359" y="1027661"/>
              <a:ext cx="23977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solidFill>
                    <a:srgbClr val="2F275A"/>
                  </a:solidFill>
                  <a:latin typeface="Bahnschrift Light" panose="020B0502040204020203" pitchFamily="34" charset="0"/>
                  <a:cs typeface="Aparajita" panose="020B0502040204020203" pitchFamily="18" charset="0"/>
                </a:rPr>
                <a:t>DATA SERVICES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B6E64DFD-370E-F4A7-3690-62B027EF9905}"/>
              </a:ext>
            </a:extLst>
          </p:cNvPr>
          <p:cNvGrpSpPr/>
          <p:nvPr/>
        </p:nvGrpSpPr>
        <p:grpSpPr>
          <a:xfrm>
            <a:off x="0" y="6030636"/>
            <a:ext cx="12192000" cy="526160"/>
            <a:chOff x="0" y="6115807"/>
            <a:chExt cx="12192000" cy="52616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xmlns="" id="{CF4AA302-6A38-36BA-E895-071DE45E615F}"/>
                </a:ext>
              </a:extLst>
            </p:cNvPr>
            <p:cNvCxnSpPr>
              <a:cxnSpLocks/>
            </p:cNvCxnSpPr>
            <p:nvPr/>
          </p:nvCxnSpPr>
          <p:spPr>
            <a:xfrm>
              <a:off x="401003" y="6115807"/>
              <a:ext cx="11389993" cy="0"/>
            </a:xfrm>
            <a:prstGeom prst="line">
              <a:avLst/>
            </a:prstGeom>
            <a:ln w="19050">
              <a:solidFill>
                <a:srgbClr val="A783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0FE2BB06-EE40-9B77-8B1F-090371A041A5}"/>
                </a:ext>
              </a:extLst>
            </p:cNvPr>
            <p:cNvSpPr txBox="1"/>
            <p:nvPr/>
          </p:nvSpPr>
          <p:spPr>
            <a:xfrm>
              <a:off x="0" y="6334190"/>
              <a:ext cx="12192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Strive for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excellence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   </a:t>
              </a:r>
              <a:r>
                <a:rPr lang="en-GB" sz="140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|   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Show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compassion  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 |    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Collaborate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   |    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Respect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others     |     Act with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integrity</a:t>
              </a:r>
              <a:endParaRPr lang="en-GB" sz="1400" b="1" dirty="0">
                <a:solidFill>
                  <a:srgbClr val="281E6B"/>
                </a:solidFill>
                <a:latin typeface="Arial Nova" panose="020B0504020202020204" pitchFamily="34" charset="0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FBD762F2-78A4-400D-E18B-1FAA7FF3D565}"/>
              </a:ext>
            </a:extLst>
          </p:cNvPr>
          <p:cNvSpPr/>
          <p:nvPr/>
        </p:nvSpPr>
        <p:spPr>
          <a:xfrm>
            <a:off x="4489367" y="193076"/>
            <a:ext cx="73016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How can it help?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47A9001-A48B-C8AD-3C3B-5F598AD95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12" y="2253271"/>
            <a:ext cx="5538613" cy="26105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B5A18581-3454-79B1-0AD3-F110AD466556}"/>
              </a:ext>
            </a:extLst>
          </p:cNvPr>
          <p:cNvSpPr/>
          <p:nvPr/>
        </p:nvSpPr>
        <p:spPr>
          <a:xfrm>
            <a:off x="7025751" y="2092152"/>
            <a:ext cx="3993099" cy="46807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dirty="0"/>
              <a:t>NAME :Fraser McNish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8EC7D01B-6574-4573-58A1-5FDC81EC53DE}"/>
              </a:ext>
            </a:extLst>
          </p:cNvPr>
          <p:cNvSpPr/>
          <p:nvPr/>
        </p:nvSpPr>
        <p:spPr>
          <a:xfrm>
            <a:off x="7035008" y="2622872"/>
            <a:ext cx="3993099" cy="46807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dirty="0"/>
              <a:t>Email : fraser.mcnish@email.com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xmlns="" id="{B2B8CFE5-2AF6-BB38-099A-CFDE7863F3E7}"/>
              </a:ext>
            </a:extLst>
          </p:cNvPr>
          <p:cNvSpPr/>
          <p:nvPr/>
        </p:nvSpPr>
        <p:spPr>
          <a:xfrm>
            <a:off x="7035008" y="3160794"/>
            <a:ext cx="3993099" cy="46807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dirty="0"/>
              <a:t>Telephone : 01636 817200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xmlns="" id="{9C514426-3450-9532-F510-49A1AFF0806A}"/>
              </a:ext>
            </a:extLst>
          </p:cNvPr>
          <p:cNvSpPr/>
          <p:nvPr/>
        </p:nvSpPr>
        <p:spPr>
          <a:xfrm>
            <a:off x="7044265" y="3691514"/>
            <a:ext cx="3993099" cy="46807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dirty="0"/>
              <a:t>Role 1 :Churchwarden – St Mary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6E37D164-1175-D6F3-15A6-4B4FA40EBAB3}"/>
              </a:ext>
            </a:extLst>
          </p:cNvPr>
          <p:cNvSpPr/>
          <p:nvPr/>
        </p:nvSpPr>
        <p:spPr>
          <a:xfrm>
            <a:off x="7044265" y="4244351"/>
            <a:ext cx="3993099" cy="46807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dirty="0"/>
              <a:t>Role 2 : Diocesan Synod (House of Laity) 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xmlns="" id="{595B54A9-6514-A6C8-57B1-923BE4329F42}"/>
              </a:ext>
            </a:extLst>
          </p:cNvPr>
          <p:cNvSpPr/>
          <p:nvPr/>
        </p:nvSpPr>
        <p:spPr>
          <a:xfrm>
            <a:off x="7053522" y="4775071"/>
            <a:ext cx="3993099" cy="46807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dirty="0"/>
              <a:t>Role 3 : </a:t>
            </a:r>
            <a:r>
              <a:rPr lang="en-GB" sz="1600" dirty="0"/>
              <a:t>Retirement Officer (AD of Newark)</a:t>
            </a:r>
            <a:r>
              <a:rPr lang="en-GB" dirty="0"/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1C0FA8E3-4BC9-C2EF-2296-237FE97BE9DE}"/>
              </a:ext>
            </a:extLst>
          </p:cNvPr>
          <p:cNvSpPr txBox="1"/>
          <p:nvPr/>
        </p:nvSpPr>
        <p:spPr>
          <a:xfrm>
            <a:off x="910775" y="1419779"/>
            <a:ext cx="4584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The CMS – Diocese of Southwell &amp; Nottingham</a:t>
            </a:r>
          </a:p>
          <a:p>
            <a:pPr algn="ctr"/>
            <a:r>
              <a:rPr lang="en-GB" dirty="0"/>
              <a:t>Has a record for Fraser McNish 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xmlns="" id="{28201BD2-7639-02EC-D856-D9ED5C867FC2}"/>
              </a:ext>
            </a:extLst>
          </p:cNvPr>
          <p:cNvSpPr/>
          <p:nvPr/>
        </p:nvSpPr>
        <p:spPr>
          <a:xfrm>
            <a:off x="5992938" y="3429000"/>
            <a:ext cx="532852" cy="3338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518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DC2C3AC-576B-A8D6-CF4A-8F89EE38B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962C03E9-7699-8608-A0C1-FCB6FA8C0B43}"/>
              </a:ext>
            </a:extLst>
          </p:cNvPr>
          <p:cNvGrpSpPr/>
          <p:nvPr/>
        </p:nvGrpSpPr>
        <p:grpSpPr>
          <a:xfrm>
            <a:off x="284813" y="178139"/>
            <a:ext cx="2700000" cy="1126521"/>
            <a:chOff x="284813" y="178139"/>
            <a:chExt cx="2700000" cy="112652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D3075CDD-DF7E-AE1E-7C0B-674CB5487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813" y="178139"/>
              <a:ext cx="2700000" cy="10905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63423B49-CD80-F618-DBCE-4DAFDF524B7D}"/>
                </a:ext>
              </a:extLst>
            </p:cNvPr>
            <p:cNvSpPr txBox="1"/>
            <p:nvPr/>
          </p:nvSpPr>
          <p:spPr>
            <a:xfrm>
              <a:off x="298359" y="1027661"/>
              <a:ext cx="23977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solidFill>
                    <a:srgbClr val="2F275A"/>
                  </a:solidFill>
                  <a:latin typeface="Bahnschrift Light" panose="020B0502040204020203" pitchFamily="34" charset="0"/>
                  <a:cs typeface="Aparajita" panose="020B0502040204020203" pitchFamily="18" charset="0"/>
                </a:rPr>
                <a:t>DATA SERVICES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B6E64DFD-370E-F4A7-3690-62B027EF9905}"/>
              </a:ext>
            </a:extLst>
          </p:cNvPr>
          <p:cNvGrpSpPr/>
          <p:nvPr/>
        </p:nvGrpSpPr>
        <p:grpSpPr>
          <a:xfrm>
            <a:off x="0" y="6030636"/>
            <a:ext cx="12192000" cy="526160"/>
            <a:chOff x="0" y="6115807"/>
            <a:chExt cx="12192000" cy="52616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xmlns="" id="{CF4AA302-6A38-36BA-E895-071DE45E615F}"/>
                </a:ext>
              </a:extLst>
            </p:cNvPr>
            <p:cNvCxnSpPr>
              <a:cxnSpLocks/>
            </p:cNvCxnSpPr>
            <p:nvPr/>
          </p:nvCxnSpPr>
          <p:spPr>
            <a:xfrm>
              <a:off x="401003" y="6115807"/>
              <a:ext cx="11389993" cy="0"/>
            </a:xfrm>
            <a:prstGeom prst="line">
              <a:avLst/>
            </a:prstGeom>
            <a:ln w="19050">
              <a:solidFill>
                <a:srgbClr val="A783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0FE2BB06-EE40-9B77-8B1F-090371A041A5}"/>
                </a:ext>
              </a:extLst>
            </p:cNvPr>
            <p:cNvSpPr txBox="1"/>
            <p:nvPr/>
          </p:nvSpPr>
          <p:spPr>
            <a:xfrm>
              <a:off x="0" y="6334190"/>
              <a:ext cx="12192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Strive for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excellence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   </a:t>
              </a:r>
              <a:r>
                <a:rPr lang="en-GB" sz="140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|   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Show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compassion  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 |    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Collaborate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   |    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Respect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others     |     Act with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integrity</a:t>
              </a:r>
              <a:endParaRPr lang="en-GB" sz="1400" b="1" dirty="0">
                <a:solidFill>
                  <a:srgbClr val="281E6B"/>
                </a:solidFill>
                <a:latin typeface="Arial Nova" panose="020B0504020202020204" pitchFamily="34" charset="0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FBD762F2-78A4-400D-E18B-1FAA7FF3D565}"/>
              </a:ext>
            </a:extLst>
          </p:cNvPr>
          <p:cNvSpPr/>
          <p:nvPr/>
        </p:nvSpPr>
        <p:spPr>
          <a:xfrm>
            <a:off x="4489367" y="193076"/>
            <a:ext cx="73016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How can it help?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8115A7B0-6BFC-08D6-C7D6-8ACB02F597A2}"/>
              </a:ext>
            </a:extLst>
          </p:cNvPr>
          <p:cNvGrpSpPr/>
          <p:nvPr/>
        </p:nvGrpSpPr>
        <p:grpSpPr>
          <a:xfrm>
            <a:off x="920698" y="1810044"/>
            <a:ext cx="2397760" cy="3861549"/>
            <a:chOff x="644404" y="1615116"/>
            <a:chExt cx="2397760" cy="386154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F2E14F5A-74BC-4562-F57A-C6059F7BB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4404" y="1615116"/>
              <a:ext cx="2397760" cy="959104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xmlns="" id="{A70043A1-F95D-2673-D6DC-EDAC3DE544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4404" y="2599353"/>
              <a:ext cx="2397760" cy="959104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xmlns="" id="{8A5FACED-734D-5FC5-CBEF-D017F80A88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4404" y="3558457"/>
              <a:ext cx="2397760" cy="959104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xmlns="" id="{72F3D835-562B-021E-A522-9BC4825F5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4404" y="4517561"/>
              <a:ext cx="2397760" cy="95910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BAC51C3-908E-0887-2639-70733339DEB4}"/>
              </a:ext>
            </a:extLst>
          </p:cNvPr>
          <p:cNvSpPr txBox="1"/>
          <p:nvPr/>
        </p:nvSpPr>
        <p:spPr>
          <a:xfrm>
            <a:off x="1634813" y="1322257"/>
            <a:ext cx="8805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CMS Dioceses                             The Pensions Board                                             Communication</a:t>
            </a:r>
            <a:r>
              <a:rPr lang="en-GB" dirty="0"/>
              <a:t> 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6304CD18-03E8-F44C-1844-94AF559E3C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8567" y="1905585"/>
            <a:ext cx="1953208" cy="28936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53D7DF15-CB02-DD3D-355D-D2ECE7F623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8567" y="2233176"/>
            <a:ext cx="1953208" cy="28936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6285E6AD-DA8A-84EA-1C43-3272728081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8567" y="2580501"/>
            <a:ext cx="1953208" cy="28936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9B4A23BE-A67D-4580-4FC9-8BF24AE522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8567" y="2909161"/>
            <a:ext cx="1953208" cy="28936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92481D5F-12D7-4C01-8C1A-CB7866D8B9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8567" y="3236752"/>
            <a:ext cx="1953208" cy="28936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20852364-0A0F-0689-586B-63695F5A27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8567" y="3584077"/>
            <a:ext cx="1953208" cy="28936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0F129417-4D5F-D1E4-3F58-3DFDA93609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8567" y="3940801"/>
            <a:ext cx="1953208" cy="28936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51008D29-A146-21C7-B41C-B14C5499B1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8567" y="4268392"/>
            <a:ext cx="1953208" cy="28936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xmlns="" id="{AC5973D9-8DCF-491C-14E6-D876DF17BA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8567" y="4615717"/>
            <a:ext cx="1953208" cy="28936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35D94AB7-DA03-D191-09BE-171CB3D277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8567" y="4944377"/>
            <a:ext cx="1953208" cy="289364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xmlns="" id="{D3C23AB0-2639-8CEE-026C-A12AECBFC0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8567" y="5271968"/>
            <a:ext cx="1953208" cy="289364"/>
          </a:xfrm>
          <a:prstGeom prst="rect">
            <a:avLst/>
          </a:prstGeom>
        </p:spPr>
      </p:pic>
      <p:sp>
        <p:nvSpPr>
          <p:cNvPr id="39" name="Arrow: Right 38">
            <a:extLst>
              <a:ext uri="{FF2B5EF4-FFF2-40B4-BE49-F238E27FC236}">
                <a16:creationId xmlns:a16="http://schemas.microsoft.com/office/drawing/2014/main" xmlns="" id="{E1C6190B-96C7-F430-7022-4ED98A56DB0B}"/>
              </a:ext>
            </a:extLst>
          </p:cNvPr>
          <p:cNvSpPr/>
          <p:nvPr/>
        </p:nvSpPr>
        <p:spPr>
          <a:xfrm>
            <a:off x="3519453" y="2138480"/>
            <a:ext cx="657841" cy="21758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xmlns="" id="{DAAE4F49-79F8-F844-28A7-BC6673A4828F}"/>
              </a:ext>
            </a:extLst>
          </p:cNvPr>
          <p:cNvSpPr/>
          <p:nvPr/>
        </p:nvSpPr>
        <p:spPr>
          <a:xfrm>
            <a:off x="3519452" y="3098923"/>
            <a:ext cx="657841" cy="21758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xmlns="" id="{FC8988D7-68D4-2858-EBBC-68DBEC620413}"/>
              </a:ext>
            </a:extLst>
          </p:cNvPr>
          <p:cNvSpPr/>
          <p:nvPr/>
        </p:nvSpPr>
        <p:spPr>
          <a:xfrm>
            <a:off x="3519451" y="4120938"/>
            <a:ext cx="657841" cy="21758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xmlns="" id="{E48C4DBA-6DDE-A113-CB5D-3C75FAFC854E}"/>
              </a:ext>
            </a:extLst>
          </p:cNvPr>
          <p:cNvSpPr/>
          <p:nvPr/>
        </p:nvSpPr>
        <p:spPr>
          <a:xfrm>
            <a:off x="3519452" y="4972362"/>
            <a:ext cx="657841" cy="21758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6195D198-C5A3-48B4-27AC-AC61BF8362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72365" y="2948547"/>
            <a:ext cx="1618409" cy="15902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xmlns="" id="{5A8684E8-4279-41EC-F817-4E770593DA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37457" y="1784820"/>
            <a:ext cx="1866237" cy="13124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9" name="Star: 10 Points 48">
            <a:extLst>
              <a:ext uri="{FF2B5EF4-FFF2-40B4-BE49-F238E27FC236}">
                <a16:creationId xmlns:a16="http://schemas.microsoft.com/office/drawing/2014/main" xmlns="" id="{71A4D683-BF6E-7E3F-3D37-B56F914187C2}"/>
              </a:ext>
            </a:extLst>
          </p:cNvPr>
          <p:cNvSpPr/>
          <p:nvPr/>
        </p:nvSpPr>
        <p:spPr>
          <a:xfrm>
            <a:off x="4905308" y="2991823"/>
            <a:ext cx="1200097" cy="1093660"/>
          </a:xfrm>
          <a:prstGeom prst="star10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2">
                    <a:lumMod val="10000"/>
                  </a:schemeClr>
                </a:solidFill>
              </a:rPr>
              <a:t>Live </a:t>
            </a:r>
          </a:p>
          <a:p>
            <a:pPr algn="ctr"/>
            <a:r>
              <a:rPr lang="en-GB" dirty="0">
                <a:solidFill>
                  <a:schemeClr val="bg2">
                    <a:lumMod val="10000"/>
                  </a:schemeClr>
                </a:solidFill>
              </a:rPr>
              <a:t>Data</a:t>
            </a:r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xmlns="" id="{42BF0E90-AAB3-9765-5628-A270618E1ADE}"/>
              </a:ext>
            </a:extLst>
          </p:cNvPr>
          <p:cNvSpPr/>
          <p:nvPr/>
        </p:nvSpPr>
        <p:spPr>
          <a:xfrm>
            <a:off x="7692256" y="2136812"/>
            <a:ext cx="657841" cy="21758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xmlns="" id="{F26E711A-2CDD-3B41-2D7D-FC60AE90CFDD}"/>
              </a:ext>
            </a:extLst>
          </p:cNvPr>
          <p:cNvSpPr/>
          <p:nvPr/>
        </p:nvSpPr>
        <p:spPr>
          <a:xfrm>
            <a:off x="7692255" y="3097255"/>
            <a:ext cx="657841" cy="21758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3927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9" grpId="0" animBg="1"/>
      <p:bldP spid="40" grpId="0" animBg="1"/>
      <p:bldP spid="42" grpId="0" animBg="1"/>
      <p:bldP spid="43" grpId="0" animBg="1"/>
      <p:bldP spid="49" grpId="0" animBg="1"/>
      <p:bldP spid="52" grpId="0" animBg="1"/>
      <p:bldP spid="5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DC2C3AC-576B-A8D6-CF4A-8F89EE38B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962C03E9-7699-8608-A0C1-FCB6FA8C0B43}"/>
              </a:ext>
            </a:extLst>
          </p:cNvPr>
          <p:cNvGrpSpPr/>
          <p:nvPr/>
        </p:nvGrpSpPr>
        <p:grpSpPr>
          <a:xfrm>
            <a:off x="284813" y="178139"/>
            <a:ext cx="2700000" cy="1126521"/>
            <a:chOff x="284813" y="178139"/>
            <a:chExt cx="2700000" cy="112652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D3075CDD-DF7E-AE1E-7C0B-674CB5487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813" y="178139"/>
              <a:ext cx="2700000" cy="10905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63423B49-CD80-F618-DBCE-4DAFDF524B7D}"/>
                </a:ext>
              </a:extLst>
            </p:cNvPr>
            <p:cNvSpPr txBox="1"/>
            <p:nvPr/>
          </p:nvSpPr>
          <p:spPr>
            <a:xfrm>
              <a:off x="298359" y="1027661"/>
              <a:ext cx="23977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solidFill>
                    <a:srgbClr val="2F275A"/>
                  </a:solidFill>
                  <a:latin typeface="Bahnschrift Light" panose="020B0502040204020203" pitchFamily="34" charset="0"/>
                  <a:cs typeface="Aparajita" panose="020B0502040204020203" pitchFamily="18" charset="0"/>
                </a:rPr>
                <a:t>DATA SERVICES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B6E64DFD-370E-F4A7-3690-62B027EF9905}"/>
              </a:ext>
            </a:extLst>
          </p:cNvPr>
          <p:cNvGrpSpPr/>
          <p:nvPr/>
        </p:nvGrpSpPr>
        <p:grpSpPr>
          <a:xfrm>
            <a:off x="0" y="6030636"/>
            <a:ext cx="12192000" cy="526160"/>
            <a:chOff x="0" y="6115807"/>
            <a:chExt cx="12192000" cy="52616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xmlns="" id="{CF4AA302-6A38-36BA-E895-071DE45E615F}"/>
                </a:ext>
              </a:extLst>
            </p:cNvPr>
            <p:cNvCxnSpPr>
              <a:cxnSpLocks/>
            </p:cNvCxnSpPr>
            <p:nvPr/>
          </p:nvCxnSpPr>
          <p:spPr>
            <a:xfrm>
              <a:off x="401003" y="6115807"/>
              <a:ext cx="11389993" cy="0"/>
            </a:xfrm>
            <a:prstGeom prst="line">
              <a:avLst/>
            </a:prstGeom>
            <a:ln w="19050">
              <a:solidFill>
                <a:srgbClr val="A783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0FE2BB06-EE40-9B77-8B1F-090371A041A5}"/>
                </a:ext>
              </a:extLst>
            </p:cNvPr>
            <p:cNvSpPr txBox="1"/>
            <p:nvPr/>
          </p:nvSpPr>
          <p:spPr>
            <a:xfrm>
              <a:off x="0" y="6334190"/>
              <a:ext cx="12192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Strive for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excellence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   </a:t>
              </a:r>
              <a:r>
                <a:rPr lang="en-GB" sz="140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|   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Show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compassion  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 |    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Collaborate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   |    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Respect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others     |     Act with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integrity</a:t>
              </a:r>
              <a:endParaRPr lang="en-GB" sz="1400" b="1" dirty="0">
                <a:solidFill>
                  <a:srgbClr val="281E6B"/>
                </a:solidFill>
                <a:latin typeface="Arial Nova" panose="020B0504020202020204" pitchFamily="34" charset="0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FBD762F2-78A4-400D-E18B-1FAA7FF3D565}"/>
              </a:ext>
            </a:extLst>
          </p:cNvPr>
          <p:cNvSpPr/>
          <p:nvPr/>
        </p:nvSpPr>
        <p:spPr>
          <a:xfrm>
            <a:off x="4489367" y="193076"/>
            <a:ext cx="73016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How can you help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8207FC1D-31FD-BB35-2F5B-2CCFA2F02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3794" y="1380260"/>
            <a:ext cx="4041170" cy="435639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FBA492E-8EE9-0D00-30E8-1CA296ACCAE2}"/>
              </a:ext>
            </a:extLst>
          </p:cNvPr>
          <p:cNvSpPr txBox="1"/>
          <p:nvPr/>
        </p:nvSpPr>
        <p:spPr>
          <a:xfrm>
            <a:off x="618371" y="1704805"/>
            <a:ext cx="6485423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If your Diocese is part of CMS, </a:t>
            </a:r>
            <a:r>
              <a:rPr lang="en-GB" sz="2400" b="1" dirty="0"/>
              <a:t>check</a:t>
            </a:r>
            <a:r>
              <a:rPr lang="en-GB" sz="2400" dirty="0"/>
              <a:t> your Retirement officers are connected to the Pensions Board CMS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Each Diocese has a CMS Superuser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Ask me if you can't find who it is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 simple tick to connect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If your Diocese </a:t>
            </a:r>
            <a:r>
              <a:rPr lang="en-GB" sz="2400" b="1" dirty="0"/>
              <a:t>is not yet a CMS Diocese </a:t>
            </a:r>
            <a:r>
              <a:rPr lang="en-GB" sz="2400" dirty="0"/>
              <a:t>– </a:t>
            </a:r>
            <a:r>
              <a:rPr lang="en-GB" sz="2400" b="1" dirty="0"/>
              <a:t>Please encourage it </a:t>
            </a:r>
            <a:r>
              <a:rPr lang="en-GB" sz="2400" dirty="0"/>
              <a:t>to be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887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DC2C3AC-576B-A8D6-CF4A-8F89EE38B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xmlns="" id="{5C67CC5B-2F37-3396-AE60-ACF0B45A484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98359" y="318052"/>
          <a:ext cx="11358253" cy="58589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962C03E9-7699-8608-A0C1-FCB6FA8C0B43}"/>
              </a:ext>
            </a:extLst>
          </p:cNvPr>
          <p:cNvGrpSpPr/>
          <p:nvPr/>
        </p:nvGrpSpPr>
        <p:grpSpPr>
          <a:xfrm>
            <a:off x="284813" y="178139"/>
            <a:ext cx="2700000" cy="1126521"/>
            <a:chOff x="284813" y="178139"/>
            <a:chExt cx="2700000" cy="112652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D3075CDD-DF7E-AE1E-7C0B-674CB5487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813" y="178139"/>
              <a:ext cx="2700000" cy="10905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63423B49-CD80-F618-DBCE-4DAFDF524B7D}"/>
                </a:ext>
              </a:extLst>
            </p:cNvPr>
            <p:cNvSpPr txBox="1"/>
            <p:nvPr/>
          </p:nvSpPr>
          <p:spPr>
            <a:xfrm>
              <a:off x="298359" y="1027661"/>
              <a:ext cx="23977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solidFill>
                    <a:srgbClr val="2F275A"/>
                  </a:solidFill>
                  <a:latin typeface="Bahnschrift Light" panose="020B0502040204020203" pitchFamily="34" charset="0"/>
                  <a:cs typeface="Aparajita" panose="020B0502040204020203" pitchFamily="18" charset="0"/>
                </a:rPr>
                <a:t>DATA SERVICES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B6E64DFD-370E-F4A7-3690-62B027EF9905}"/>
              </a:ext>
            </a:extLst>
          </p:cNvPr>
          <p:cNvGrpSpPr/>
          <p:nvPr/>
        </p:nvGrpSpPr>
        <p:grpSpPr>
          <a:xfrm>
            <a:off x="0" y="6030636"/>
            <a:ext cx="12192000" cy="526160"/>
            <a:chOff x="0" y="6115807"/>
            <a:chExt cx="12192000" cy="52616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xmlns="" id="{CF4AA302-6A38-36BA-E895-071DE45E615F}"/>
                </a:ext>
              </a:extLst>
            </p:cNvPr>
            <p:cNvCxnSpPr>
              <a:cxnSpLocks/>
            </p:cNvCxnSpPr>
            <p:nvPr/>
          </p:nvCxnSpPr>
          <p:spPr>
            <a:xfrm>
              <a:off x="401003" y="6115807"/>
              <a:ext cx="11389993" cy="0"/>
            </a:xfrm>
            <a:prstGeom prst="line">
              <a:avLst/>
            </a:prstGeom>
            <a:ln w="19050">
              <a:solidFill>
                <a:srgbClr val="A783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0FE2BB06-EE40-9B77-8B1F-090371A041A5}"/>
                </a:ext>
              </a:extLst>
            </p:cNvPr>
            <p:cNvSpPr txBox="1"/>
            <p:nvPr/>
          </p:nvSpPr>
          <p:spPr>
            <a:xfrm>
              <a:off x="0" y="6334190"/>
              <a:ext cx="12192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Strive for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excellence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   </a:t>
              </a:r>
              <a:r>
                <a:rPr lang="en-GB" sz="140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|   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Show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compassion  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 |    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Collaborate 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   |    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Respect</a:t>
              </a:r>
              <a:r>
                <a:rPr lang="en-GB" sz="1400" b="0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 others     |     Act with </a:t>
              </a:r>
              <a:r>
                <a:rPr lang="en-GB" sz="1400" b="1" i="0" dirty="0">
                  <a:solidFill>
                    <a:srgbClr val="281E6B"/>
                  </a:solidFill>
                  <a:effectLst/>
                  <a:latin typeface="Arial Nova" panose="020B0504020202020204" pitchFamily="34" charset="0"/>
                </a:rPr>
                <a:t>integrity</a:t>
              </a:r>
              <a:endParaRPr lang="en-GB" sz="1400" b="1" dirty="0">
                <a:solidFill>
                  <a:srgbClr val="281E6B"/>
                </a:solidFill>
                <a:latin typeface="Arial Nova" panose="020B0504020202020204" pitchFamily="34" charset="0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FBD762F2-78A4-400D-E18B-1FAA7FF3D565}"/>
              </a:ext>
            </a:extLst>
          </p:cNvPr>
          <p:cNvSpPr/>
          <p:nvPr/>
        </p:nvSpPr>
        <p:spPr>
          <a:xfrm>
            <a:off x="2223317" y="2835499"/>
            <a:ext cx="73016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Questions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0BAAFCE-B6E8-2242-6B2E-5AC3F0443BCE}"/>
              </a:ext>
            </a:extLst>
          </p:cNvPr>
          <p:cNvSpPr txBox="1"/>
          <p:nvPr/>
        </p:nvSpPr>
        <p:spPr>
          <a:xfrm>
            <a:off x="3949484" y="3792545"/>
            <a:ext cx="4293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Fraser.McNish@churchofengland.org</a:t>
            </a:r>
          </a:p>
        </p:txBody>
      </p:sp>
    </p:spTree>
    <p:extLst>
      <p:ext uri="{BB962C8B-B14F-4D97-AF65-F5344CB8AC3E}">
        <p14:creationId xmlns:p14="http://schemas.microsoft.com/office/powerpoint/2010/main" val="1879938505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4|7.5|3.1|5.7|4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1.5|19.6|4.6|3.4|23.5|5|17.2|11.1|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|13.2|0.5|20.7|20.5|6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25.5|5|9.7|14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</TotalTime>
  <Words>405</Words>
  <Application>Microsoft Office PowerPoint</Application>
  <PresentationFormat>Widescreen</PresentationFormat>
  <Paragraphs>68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Aparajita</vt:lpstr>
      <vt:lpstr>Arial</vt:lpstr>
      <vt:lpstr>Arial Nova</vt:lpstr>
      <vt:lpstr>Bahnschrift Light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Fraser McNish</dc:creator>
  <cp:lastModifiedBy>David Lewis</cp:lastModifiedBy>
  <cp:revision>5</cp:revision>
  <dcterms:created xsi:type="dcterms:W3CDTF">2023-10-09T10:28:55Z</dcterms:created>
  <dcterms:modified xsi:type="dcterms:W3CDTF">2024-10-19T16:47:27Z</dcterms:modified>
</cp:coreProperties>
</file>